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86" r:id="rId2"/>
    <p:sldId id="296" r:id="rId3"/>
    <p:sldId id="347" r:id="rId4"/>
    <p:sldId id="321" r:id="rId5"/>
    <p:sldId id="348" r:id="rId6"/>
    <p:sldId id="322" r:id="rId7"/>
    <p:sldId id="295" r:id="rId8"/>
    <p:sldId id="297" r:id="rId9"/>
    <p:sldId id="323" r:id="rId10"/>
    <p:sldId id="298" r:id="rId11"/>
    <p:sldId id="324" r:id="rId12"/>
    <p:sldId id="299" r:id="rId13"/>
    <p:sldId id="346" r:id="rId14"/>
    <p:sldId id="349" r:id="rId15"/>
    <p:sldId id="325" r:id="rId16"/>
    <p:sldId id="300" r:id="rId17"/>
    <p:sldId id="326" r:id="rId18"/>
    <p:sldId id="312" r:id="rId19"/>
    <p:sldId id="328" r:id="rId20"/>
    <p:sldId id="329" r:id="rId21"/>
    <p:sldId id="330" r:id="rId22"/>
    <p:sldId id="331" r:id="rId23"/>
    <p:sldId id="350" r:id="rId24"/>
    <p:sldId id="316" r:id="rId25"/>
    <p:sldId id="318" r:id="rId26"/>
    <p:sldId id="351" r:id="rId27"/>
    <p:sldId id="35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50000" autoAdjust="0"/>
  </p:normalViewPr>
  <p:slideViewPr>
    <p:cSldViewPr>
      <p:cViewPr varScale="1">
        <p:scale>
          <a:sx n="97" d="100"/>
          <a:sy n="97" d="100"/>
        </p:scale>
        <p:origin x="13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93256B-86C2-B848-8DB8-959EDE911C9D}" type="datetime1">
              <a:rPr lang="en-US"/>
              <a:pPr>
                <a:defRPr/>
              </a:pPr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E89E6D-84C3-F440-A2D9-62AABC95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4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B6D44E-B6D2-8C4C-9F13-DAA4BD41D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5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DF7F5D-46BA-CD43-979B-2D832281ED44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begin and end abruptly may at first seem counter intuitive, when you consider the action relative to the loop’s</a:t>
            </a:r>
            <a:r>
              <a:rPr lang="en-US" baseline="0" dirty="0"/>
              <a:t> timing, it makes sense that it “</a:t>
            </a:r>
            <a:r>
              <a:rPr lang="en-US" baseline="0" dirty="0" err="1"/>
              <a:t>smooths</a:t>
            </a:r>
            <a:r>
              <a:rPr lang="en-US" baseline="0" dirty="0"/>
              <a:t>” the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someone</a:t>
            </a:r>
            <a:r>
              <a:rPr lang="en-US" baseline="0" dirty="0"/>
              <a:t> has a problem with their world, can start this session with Yet-SharksVariables.a3p world in the Day 4 Worlds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4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someone</a:t>
            </a:r>
            <a:r>
              <a:rPr lang="en-US" baseline="0" dirty="0"/>
              <a:t> has a problem with their world, can start this session with Yet-SharksVariables.a3p world in the Day 4 Worlds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4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6D44E-B6D2-8C4C-9F13-DAA4BD41D9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553200"/>
            <a:ext cx="381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2013  Wanda </a:t>
            </a:r>
            <a:r>
              <a:rPr lang="en-US" altLang="en-US" err="1"/>
              <a:t>Dann</a:t>
            </a:r>
            <a:r>
              <a:rPr lang="en-US" altLang="en-US"/>
              <a:t>, Don Slater, Steve Cooper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30C61E-5A2F-F94B-A1A5-EA3BA9A91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7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2D232E-8255-9C4E-840A-440808F49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0A38DB9-BDC7-164F-96C3-44E871B58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692150" indent="-347663">
              <a:buFont typeface="Wingdings" panose="05000000000000000000" pitchFamily="2" charset="2"/>
              <a:buChar char="v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03C3DCC-E2F0-454F-A03A-13F9DBA50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553200"/>
            <a:ext cx="381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2013  Wanda </a:t>
            </a:r>
            <a:r>
              <a:rPr lang="en-US" altLang="en-US" err="1"/>
              <a:t>Dann</a:t>
            </a:r>
            <a:r>
              <a:rPr lang="en-US" altLang="en-US"/>
              <a:t>, Don Slater, Steve Cooper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0051E7-A65A-A246-B513-466B6AEA3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945AA2-6227-9143-83AC-1492E9415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A3143F-AAB0-D043-BC6C-3DC86D66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34F312-E9E0-FD42-8AD0-53D71E6E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D160C3-E3F6-0D43-9246-21E6EB9DF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8BFF94-8FF4-4E40-A387-6BF150574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0B6E2F-888E-D841-AD16-5B98216F5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2622550"/>
            <a:ext cx="7697788" cy="2689225"/>
          </a:xfrm>
        </p:spPr>
        <p:txBody>
          <a:bodyPr lIns="91344" tIns="45672" rIns="91344" bIns="45672" anchor="ctr"/>
          <a:lstStyle/>
          <a:p>
            <a:pPr algn="r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4800" b="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Alice 3 Workshop</a:t>
            </a:r>
            <a:b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0" dirty="0">
                <a:solidFill>
                  <a:srgbClr val="23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Arrays</a:t>
            </a: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77813" y="5648325"/>
            <a:ext cx="43640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03" tIns="41000" rIns="82003" bIns="41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b="1">
              <a:solidFill>
                <a:srgbClr val="0000CC"/>
              </a:solidFill>
            </a:endParaRPr>
          </a:p>
          <a:p>
            <a:pPr eaLnBrk="1" hangingPunct="1"/>
            <a:endParaRPr lang="en-US" sz="1800" b="1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6019800" y="6400800"/>
            <a:ext cx="2895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latinLnBrk="0" hangingPunct="0">
              <a:buFont typeface="Wingdings" charset="0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latinLnBrk="0" hangingPunct="0">
              <a:buFont typeface="Wingdings" charset="0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latinLnBrk="0" hangingPunct="0">
              <a:buFont typeface="Wingdings" charset="0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latinLnBrk="0" hangingPunct="0">
              <a:buFont typeface="Wingdings" charset="0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/>
              <a:t>Copyright 2015  Wanda Dann, Don Slater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r>
              <a:rPr lang="en-US" dirty="0"/>
              <a:t>Check the </a:t>
            </a:r>
            <a:r>
              <a:rPr lang="en-US" i="1" dirty="0">
                <a:solidFill>
                  <a:srgbClr val="FF0000"/>
                </a:solidFill>
              </a:rPr>
              <a:t>is array  </a:t>
            </a:r>
            <a:r>
              <a:rPr lang="en-US" dirty="0"/>
              <a:t>box</a:t>
            </a:r>
            <a:endParaRPr lang="en-US" dirty="0">
              <a:solidFill>
                <a:srgbClr val="CC0000"/>
              </a:solidFill>
            </a:endParaRPr>
          </a:p>
          <a:p>
            <a:r>
              <a:rPr lang="en-US" dirty="0"/>
              <a:t>Enter a name for the array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51929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56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1524000"/>
            <a:ext cx="8822772" cy="5073524"/>
            <a:chOff x="152400" y="1524000"/>
            <a:chExt cx="8822772" cy="507352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0"/>
              <a:ext cx="4470400" cy="2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890712"/>
              <a:ext cx="6079572" cy="370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905000" y="3810000"/>
              <a:ext cx="4030386" cy="685800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491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each individual fish object to the array.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8863"/>
            <a:ext cx="3141663" cy="442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1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Items in an array are ordered, starting at the beginning and successively numbered to the end of the array.</a:t>
            </a:r>
          </a:p>
          <a:p>
            <a:pPr marL="0" indent="0">
              <a:buNone/>
            </a:pPr>
            <a:r>
              <a:rPr lang="en-US" dirty="0"/>
              <a:t>Numbering begins at 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2850508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3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number of an item in the array is its </a:t>
            </a:r>
            <a:r>
              <a:rPr lang="en-US" b="1" dirty="0">
                <a:solidFill>
                  <a:srgbClr val="0000FF"/>
                </a:solidFill>
              </a:rPr>
              <a:t>index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In this example, </a:t>
            </a:r>
          </a:p>
          <a:p>
            <a:pPr marL="0" indent="0">
              <a:buNone/>
            </a:pPr>
            <a:r>
              <a:rPr lang="en-US" dirty="0"/>
              <a:t>   Fish[0] is the clownFish</a:t>
            </a:r>
          </a:p>
          <a:p>
            <a:pPr marL="0" indent="0">
              <a:buNone/>
            </a:pPr>
            <a:r>
              <a:rPr lang="en-US" dirty="0"/>
              <a:t>   Fish[2] is the blueTang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850508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7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array declaration is now listed in the Scene Class.  </a:t>
            </a:r>
          </a:p>
          <a:p>
            <a:r>
              <a:rPr lang="en-US" dirty="0">
                <a:solidFill>
                  <a:srgbClr val="FF0000"/>
                </a:solidFill>
              </a:rPr>
              <a:t>Fish[] </a:t>
            </a:r>
            <a:r>
              <a:rPr lang="en-US" dirty="0"/>
              <a:t>indicates an array of Fish objects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3581400"/>
            <a:ext cx="81137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71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Access</a:t>
            </a:r>
            <a:r>
              <a:rPr lang="en-US" dirty="0"/>
              <a:t> means to </a:t>
            </a:r>
            <a:r>
              <a:rPr lang="en-US" b="1" dirty="0">
                <a:solidFill>
                  <a:srgbClr val="0000FF"/>
                </a:solidFill>
              </a:rPr>
              <a:t>set</a:t>
            </a:r>
            <a:r>
              <a:rPr lang="en-US" dirty="0"/>
              <a:t> or </a:t>
            </a:r>
            <a:r>
              <a:rPr lang="en-US" b="1" dirty="0">
                <a:solidFill>
                  <a:srgbClr val="0000FF"/>
                </a:solidFill>
              </a:rPr>
              <a:t>get</a:t>
            </a:r>
            <a:r>
              <a:rPr lang="en-US" dirty="0"/>
              <a:t> an object or value  </a:t>
            </a:r>
          </a:p>
          <a:p>
            <a:r>
              <a:rPr lang="en-US" dirty="0"/>
              <a:t>To access a specific object in an array, use the array name and an index.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0186" y="3733800"/>
            <a:ext cx="5059827" cy="2945844"/>
            <a:chOff x="2042086" y="2909888"/>
            <a:chExt cx="5059827" cy="294584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086" y="2909888"/>
              <a:ext cx="5059827" cy="242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38400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fishArray</a:t>
              </a:r>
              <a:r>
                <a:rPr lang="en-US" dirty="0"/>
                <a:t>[0]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5486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fishArray</a:t>
              </a:r>
              <a:r>
                <a:rPr lang="en-US" dirty="0"/>
                <a:t>[1]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3886" y="5476301"/>
              <a:ext cx="1365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fishArray</a:t>
              </a:r>
              <a:r>
                <a:rPr lang="en-US" dirty="0"/>
                <a:t>[2]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853203" y="4418652"/>
              <a:ext cx="651997" cy="1063781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0"/>
            </p:cNvCxnSpPr>
            <p:nvPr/>
          </p:nvCxnSpPr>
          <p:spPr>
            <a:xfrm flipH="1" flipV="1">
              <a:off x="3962400" y="4418652"/>
              <a:ext cx="647700" cy="1067748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4419600" y="4418652"/>
              <a:ext cx="990601" cy="1025889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9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array – Control 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4411662"/>
          </a:xfrm>
        </p:spPr>
        <p:txBody>
          <a:bodyPr/>
          <a:lstStyle/>
          <a:p>
            <a:r>
              <a:rPr lang="en-US" dirty="0"/>
              <a:t>Two array control tiles</a:t>
            </a:r>
          </a:p>
          <a:p>
            <a:r>
              <a:rPr lang="en-US" dirty="0"/>
              <a:t>We want to replace a </a:t>
            </a:r>
            <a:r>
              <a:rPr lang="en-US" i="1" dirty="0"/>
              <a:t>do together</a:t>
            </a:r>
            <a:r>
              <a:rPr lang="en-US" dirty="0"/>
              <a:t>, so use </a:t>
            </a:r>
            <a:r>
              <a:rPr lang="en-US" i="1" dirty="0"/>
              <a:t>each in _together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5429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 in the 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81138"/>
            <a:ext cx="776128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41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item type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80108"/>
            <a:ext cx="7258050" cy="448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8672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572000" y="3810000"/>
            <a:ext cx="962025" cy="5334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1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620000" cy="4411662"/>
          </a:xfrm>
        </p:spPr>
        <p:txBody>
          <a:bodyPr/>
          <a:lstStyle/>
          <a:p>
            <a:r>
              <a:rPr lang="en-US" dirty="0"/>
              <a:t>We have defined a </a:t>
            </a:r>
            <a:r>
              <a:rPr lang="en-US" i="1" dirty="0"/>
              <a:t>swim</a:t>
            </a:r>
            <a:r>
              <a:rPr lang="en-US" dirty="0"/>
              <a:t> procedure for the Fish class.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659923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2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a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a name that would refer to any item in the array. For example, </a:t>
            </a:r>
            <a:r>
              <a:rPr lang="en-US" i="1" dirty="0">
                <a:solidFill>
                  <a:srgbClr val="FF0000"/>
                </a:solidFill>
              </a:rPr>
              <a:t>fry</a:t>
            </a:r>
            <a:r>
              <a:rPr lang="en-US" dirty="0"/>
              <a:t> is a commonly used name for any small fish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705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67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 err="1"/>
              <a:t>this.fishArray</a:t>
            </a:r>
            <a:r>
              <a:rPr lang="en-US" dirty="0"/>
              <a:t>   (“this” is “this scene”)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971800"/>
            <a:ext cx="4629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8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848600" cy="4411662"/>
          </a:xfrm>
        </p:spPr>
        <p:txBody>
          <a:bodyPr/>
          <a:lstStyle/>
          <a:p>
            <a:r>
              <a:rPr lang="en-US" sz="2800" dirty="0"/>
              <a:t>Each </a:t>
            </a:r>
            <a:r>
              <a:rPr lang="en-US" sz="2800" i="1" dirty="0"/>
              <a:t>fry</a:t>
            </a:r>
            <a:r>
              <a:rPr lang="en-US" sz="2800" dirty="0"/>
              <a:t> (of type Fish) in </a:t>
            </a:r>
            <a:r>
              <a:rPr lang="en-US" sz="2800" i="1" dirty="0" err="1"/>
              <a:t>fishArray</a:t>
            </a:r>
            <a:r>
              <a:rPr lang="en-US" sz="2800" dirty="0"/>
              <a:t> will perform the action in the code block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0427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i="1" dirty="0"/>
              <a:t>fry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3657600" cy="4411662"/>
          </a:xfrm>
        </p:spPr>
        <p:txBody>
          <a:bodyPr/>
          <a:lstStyle/>
          <a:p>
            <a:r>
              <a:rPr lang="en-US" i="1" dirty="0"/>
              <a:t>fry</a:t>
            </a:r>
            <a:r>
              <a:rPr lang="en-US" dirty="0"/>
              <a:t> is a placeholder… represents any item in the array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9312"/>
            <a:ext cx="3521982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43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code in the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Drag in the </a:t>
            </a:r>
            <a:r>
              <a:rPr lang="en-US" i="1" dirty="0"/>
              <a:t>fry’s</a:t>
            </a:r>
            <a:r>
              <a:rPr lang="en-US" dirty="0"/>
              <a:t> swim procedure tile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25344"/>
            <a:ext cx="6886575" cy="44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</p:spTree>
    <p:extLst>
      <p:ext uri="{BB962C8B-B14F-4D97-AF65-F5344CB8AC3E}">
        <p14:creationId xmlns:p14="http://schemas.microsoft.com/office/powerpoint/2010/main" val="3764962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second code block using the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 err="1"/>
              <a:t>each_in</a:t>
            </a:r>
            <a:r>
              <a:rPr lang="en-US" i="1" dirty="0"/>
              <a:t> together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00"/>
                </a:solidFill>
              </a:rPr>
              <a:t>Note:  </a:t>
            </a:r>
            <a:r>
              <a:rPr lang="en-US" dirty="0"/>
              <a:t>Different placeholder names must be used in the code blocks</a:t>
            </a:r>
            <a:endParaRPr lang="en-US" i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62475"/>
            <a:ext cx="3209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371600" y="5791200"/>
            <a:ext cx="2209800" cy="0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5029200"/>
            <a:ext cx="2209800" cy="0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4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8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96200" cy="4411662"/>
          </a:xfrm>
        </p:spPr>
        <p:txBody>
          <a:bodyPr/>
          <a:lstStyle/>
          <a:p>
            <a:r>
              <a:rPr lang="en-US" dirty="0"/>
              <a:t>A while loop is used to call the </a:t>
            </a:r>
            <a:r>
              <a:rPr lang="en-US" i="1" dirty="0"/>
              <a:t>swim</a:t>
            </a:r>
            <a:r>
              <a:rPr lang="en-US" dirty="0"/>
              <a:t> procedure for each fish in the Scene’s </a:t>
            </a:r>
            <a:r>
              <a:rPr lang="en-US" i="1" dirty="0"/>
              <a:t>myFirstMethod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What if we had a school of dozens of fish?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2871787" cy="296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0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multiple objects have the same joint structure and the same behavior, we can organize the objects in a data structure.</a:t>
            </a:r>
          </a:p>
          <a:p>
            <a:r>
              <a:rPr lang="en-US" dirty="0"/>
              <a:t>The organizing structure in Alice is an </a:t>
            </a:r>
            <a:r>
              <a:rPr lang="en-US" dirty="0">
                <a:solidFill>
                  <a:srgbClr val="FF0000"/>
                </a:solidFill>
              </a:rPr>
              <a:t>array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Allows code to be written once, for all objects in the structure.</a:t>
            </a:r>
          </a:p>
          <a:p>
            <a:pPr lvl="2"/>
            <a:r>
              <a:rPr lang="en-US" dirty="0"/>
              <a:t>Abstracts the concept of a group or set of objects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More challenging syntax and operations</a:t>
            </a:r>
          </a:p>
          <a:p>
            <a:pPr marL="3444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&amp;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Allows code to be written once, for all objects in the structure.</a:t>
            </a:r>
          </a:p>
          <a:p>
            <a:pPr lvl="2"/>
            <a:r>
              <a:rPr lang="en-US" dirty="0"/>
              <a:t>Abstracts the concept of a group or set of objects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More challenging syntax and operations in the code</a:t>
            </a:r>
          </a:p>
          <a:p>
            <a:pPr marL="3444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6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traditional CS definition </a:t>
            </a:r>
            <a:r>
              <a:rPr lang="en-US" dirty="0"/>
              <a:t>of an array:</a:t>
            </a:r>
          </a:p>
          <a:p>
            <a:pPr lvl="1"/>
            <a:r>
              <a:rPr lang="en-US" dirty="0"/>
              <a:t>A set of </a:t>
            </a:r>
            <a:r>
              <a:rPr lang="en-US" dirty="0">
                <a:solidFill>
                  <a:srgbClr val="FF0000"/>
                </a:solidFill>
              </a:rPr>
              <a:t>items (objects, numbers, etc.) in an ordered arrangement</a:t>
            </a:r>
            <a:r>
              <a:rPr lang="en-US" dirty="0"/>
              <a:t>, often depicted in a row or column.</a:t>
            </a:r>
          </a:p>
          <a:p>
            <a:pPr lvl="1"/>
            <a:r>
              <a:rPr lang="en-US" dirty="0"/>
              <a:t>The items in an array </a:t>
            </a:r>
            <a:r>
              <a:rPr lang="en-US" dirty="0">
                <a:solidFill>
                  <a:srgbClr val="FF0000"/>
                </a:solidFill>
              </a:rPr>
              <a:t>must be of the same data type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An array of whole numbers</a:t>
            </a:r>
          </a:p>
          <a:p>
            <a:pPr lvl="2"/>
            <a:r>
              <a:rPr lang="en-US" dirty="0"/>
              <a:t>An array of shoes</a:t>
            </a:r>
          </a:p>
        </p:txBody>
      </p:sp>
    </p:spTree>
    <p:extLst>
      <p:ext uri="{BB962C8B-B14F-4D97-AF65-F5344CB8AC3E}">
        <p14:creationId xmlns:p14="http://schemas.microsoft.com/office/powerpoint/2010/main" val="28731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/>
              <a:t>Can we make an array of the fish in this example?</a:t>
            </a:r>
          </a:p>
          <a:p>
            <a:r>
              <a:rPr lang="en-US" dirty="0"/>
              <a:t>Consider: the fish in this scene are instances of different classes</a:t>
            </a:r>
          </a:p>
          <a:p>
            <a:pPr lvl="1"/>
            <a:r>
              <a:rPr lang="en-US" dirty="0"/>
              <a:t>ClownFish</a:t>
            </a:r>
          </a:p>
          <a:p>
            <a:pPr lvl="1"/>
            <a:r>
              <a:rPr lang="en-US" dirty="0"/>
              <a:t>Carp</a:t>
            </a:r>
          </a:p>
          <a:p>
            <a:pPr lvl="1"/>
            <a:r>
              <a:rPr lang="en-US" dirty="0"/>
              <a:t>BlueTang</a:t>
            </a:r>
          </a:p>
          <a:p>
            <a:pPr lvl="1"/>
            <a:r>
              <a:rPr lang="en-US" dirty="0"/>
              <a:t>PajamaFish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570287" cy="559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 Class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ClownFish, Carp, BlueTang, and PajamaFish classes are child-classes of the Fish class</a:t>
            </a:r>
          </a:p>
          <a:p>
            <a:r>
              <a:rPr lang="en-US" dirty="0"/>
              <a:t>So, </a:t>
            </a:r>
            <a:r>
              <a:rPr lang="en-US" dirty="0">
                <a:solidFill>
                  <a:srgbClr val="FF0000"/>
                </a:solidFill>
              </a:rPr>
              <a:t>we can create an array of Fish objects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" y="4343400"/>
            <a:ext cx="754470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5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property of the Scene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495800" cy="4411662"/>
          </a:xfrm>
        </p:spPr>
        <p:txBody>
          <a:bodyPr/>
          <a:lstStyle/>
          <a:p>
            <a:r>
              <a:rPr lang="en-US" dirty="0"/>
              <a:t>The fish are all objects in a scene.</a:t>
            </a:r>
          </a:p>
          <a:p>
            <a:r>
              <a:rPr lang="en-US" dirty="0"/>
              <a:t>Create an array of fish as a property in the Scene class.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000195" cy="47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35354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3072</TotalTime>
  <Words>700</Words>
  <Application>Microsoft Macintosh PowerPoint</Application>
  <PresentationFormat>On-screen Show (4:3)</PresentationFormat>
  <Paragraphs>105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Lucida Sans Unicode</vt:lpstr>
      <vt:lpstr>Wingdings</vt:lpstr>
      <vt:lpstr>Network</vt:lpstr>
      <vt:lpstr>Alice 3 Workshop  Arrays</vt:lpstr>
      <vt:lpstr>Where we are</vt:lpstr>
      <vt:lpstr>Where we are</vt:lpstr>
      <vt:lpstr>Organizing structure</vt:lpstr>
      <vt:lpstr>Pros &amp; Cons</vt:lpstr>
      <vt:lpstr>Array</vt:lpstr>
      <vt:lpstr>In this example</vt:lpstr>
      <vt:lpstr>Recall:  Class hierarchy</vt:lpstr>
      <vt:lpstr>A property of the Scene class</vt:lpstr>
      <vt:lpstr>Creating an array</vt:lpstr>
      <vt:lpstr>Select type</vt:lpstr>
      <vt:lpstr>Initialize array</vt:lpstr>
      <vt:lpstr>Ordering</vt:lpstr>
      <vt:lpstr>Index</vt:lpstr>
      <vt:lpstr>Scene Class</vt:lpstr>
      <vt:lpstr>Access</vt:lpstr>
      <vt:lpstr>Using an array – Control tiles</vt:lpstr>
      <vt:lpstr>Drag in the tile</vt:lpstr>
      <vt:lpstr>Select item type</vt:lpstr>
      <vt:lpstr>Enter a name</vt:lpstr>
      <vt:lpstr>Select array</vt:lpstr>
      <vt:lpstr>Result</vt:lpstr>
      <vt:lpstr>Select fry </vt:lpstr>
      <vt:lpstr>Create code in the block</vt:lpstr>
      <vt:lpstr>Test</vt:lpstr>
      <vt:lpstr>Your turn</vt:lpstr>
      <vt:lpstr>Test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Workshop Summer, 2009</dc:title>
  <dc:creator>Wanda Dann</dc:creator>
  <cp:lastModifiedBy>Don Slater</cp:lastModifiedBy>
  <cp:revision>175</cp:revision>
  <dcterms:created xsi:type="dcterms:W3CDTF">2010-06-01T20:25:43Z</dcterms:created>
  <dcterms:modified xsi:type="dcterms:W3CDTF">2018-04-18T22:17:59Z</dcterms:modified>
</cp:coreProperties>
</file>